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3" r:id="rId3"/>
    <p:sldId id="256" r:id="rId4"/>
    <p:sldId id="257" r:id="rId5"/>
    <p:sldId id="258" r:id="rId6"/>
    <p:sldId id="268" r:id="rId7"/>
    <p:sldId id="260" r:id="rId8"/>
    <p:sldId id="269" r:id="rId9"/>
    <p:sldId id="270" r:id="rId10"/>
    <p:sldId id="271" r:id="rId11"/>
    <p:sldId id="272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76F5A-FD5C-4555-AD97-BC18FA6B723C}" v="30" dt="2025-01-30T10:54:11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DC8B2-2688-A222-5B22-B086B1D7A9E0}"/>
              </a:ext>
            </a:extLst>
          </p:cNvPr>
          <p:cNvSpPr/>
          <p:nvPr/>
        </p:nvSpPr>
        <p:spPr>
          <a:xfrm>
            <a:off x="835357" y="2960716"/>
            <a:ext cx="302725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PRESENTED BY: ZAHEER(077), MUZAMIL(074), TUFAIL(071), AISHA(017)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161B4-B714-FC06-706D-1AD315704060}"/>
              </a:ext>
            </a:extLst>
          </p:cNvPr>
          <p:cNvSpPr txBox="1"/>
          <p:nvPr/>
        </p:nvSpPr>
        <p:spPr>
          <a:xfrm>
            <a:off x="835356" y="953037"/>
            <a:ext cx="3027250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D786F4CC-A4A9-FE80-6BEC-6084E774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9" r="13933" b="3"/>
          <a:stretch/>
        </p:blipFill>
        <p:spPr>
          <a:xfrm>
            <a:off x="4468190" y="666728"/>
            <a:ext cx="4099357" cy="54657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AB158-12FC-2A1E-BBBF-A75DD40FAD67}"/>
              </a:ext>
            </a:extLst>
          </p:cNvPr>
          <p:cNvSpPr/>
          <p:nvPr/>
        </p:nvSpPr>
        <p:spPr>
          <a:xfrm>
            <a:off x="-33268" y="1342463"/>
            <a:ext cx="404489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SUBMITTED TO: MA’AM RABEA JAFFARI</a:t>
            </a:r>
            <a:endParaRPr lang="en-PK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6A47416-E2E2-A537-1E34-E4E7DDD4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61043"/>
            <a:ext cx="7600950" cy="42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62E747-7B76-9CAB-6680-FBE26942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61043"/>
            <a:ext cx="7600950" cy="42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172BF9-E9AB-49E4-90C7-8133CEC46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280045"/>
            <a:ext cx="7600950" cy="42375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098B4A1-189B-B920-4B04-627CC4D72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261043"/>
            <a:ext cx="7600950" cy="42755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40BA8C-1E48-1C3A-E4D3-903ED0B70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280045"/>
            <a:ext cx="7600950" cy="4237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428849-FEC4-8305-2D34-5E3A9706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" r="25372"/>
          <a:stretch/>
        </p:blipFill>
        <p:spPr>
          <a:xfrm>
            <a:off x="-79512" y="0"/>
            <a:ext cx="9223513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75120F2-0DF0-CDD5-F25D-2EC5E484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3" t="6695" r="59452" b="-6694"/>
          <a:stretch/>
        </p:blipFill>
        <p:spPr>
          <a:xfrm>
            <a:off x="-79513" y="1868800"/>
            <a:ext cx="3954822" cy="4659195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7193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5116529"/>
            <a:ext cx="7944130" cy="100065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>
                <a:solidFill>
                  <a:schemeClr val="tx2"/>
                </a:solidFill>
              </a:rPr>
              <a:t>MedInsight: AI-Powered Medicine Information Platform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5A6790-7F37-1715-4BA0-01647E5F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20" b="114"/>
          <a:stretch/>
        </p:blipFill>
        <p:spPr>
          <a:xfrm>
            <a:off x="20" y="0"/>
            <a:ext cx="9143980" cy="40415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4580785"/>
            <a:ext cx="7062673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1700" b="1">
                <a:solidFill>
                  <a:schemeClr val="tx2"/>
                </a:solidFill>
              </a:rPr>
              <a:t>Your Smart Guide to Pharmaceutical Knowledge</a:t>
            </a:r>
          </a:p>
          <a:p>
            <a:pPr algn="l"/>
            <a:endParaRPr lang="en-US" sz="1700">
              <a:solidFill>
                <a:schemeClr val="tx2"/>
              </a:solidFill>
            </a:endParaRPr>
          </a:p>
          <a:p>
            <a:pPr algn="l"/>
            <a:endParaRPr lang="en-US" sz="17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179920CF-C7A7-589D-6E03-93FE6281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9" r="1" b="20504"/>
          <a:stretch/>
        </p:blipFill>
        <p:spPr>
          <a:xfrm>
            <a:off x="20" y="10"/>
            <a:ext cx="9171076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2987478"/>
            <a:ext cx="9171095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51037"/>
            <a:ext cx="3766336" cy="150993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</a:rPr>
              <a:t>- Lack of centralized medicine information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</a:rPr>
              <a:t>- Difficulty accessing reliable drug details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2"/>
                </a:solidFill>
              </a:rPr>
              <a:t>- Limited digital tools for patients and professionals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sz="3500"/>
              <a:t>Solution Overview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MedInsight: AI-powered web app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Instant medicine database access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AI-based medical query resolution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Trusted source for healthcare providers &amp; patients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D9738C-6E7E-AD0F-8AD5-C043603F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06" r="38361"/>
          <a:stretch/>
        </p:blipFill>
        <p:spPr>
          <a:xfrm>
            <a:off x="5312567" y="752223"/>
            <a:ext cx="3298075" cy="217809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8AC5B1-4088-0A0A-0E1D-518B0FE2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67" y="3957665"/>
            <a:ext cx="3296677" cy="20192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B71DD7-1BDE-9AB5-CEF1-CF1E528B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32064"/>
            <a:ext cx="7600950" cy="39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FA723B-79BB-6B1B-CA6A-258FC3821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403560"/>
            <a:ext cx="7646308" cy="4014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E5FFAC-5042-6189-771F-EDC7D7BD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70543"/>
            <a:ext cx="7600950" cy="42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8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720953"/>
            <a:ext cx="7886700" cy="5416094"/>
          </a:xfrm>
          <a:custGeom>
            <a:avLst/>
            <a:gdLst>
              <a:gd name="connsiteX0" fmla="*/ 0 w 7886700"/>
              <a:gd name="connsiteY0" fmla="*/ 0 h 5416094"/>
              <a:gd name="connsiteX1" fmla="*/ 578358 w 7886700"/>
              <a:gd name="connsiteY1" fmla="*/ 0 h 5416094"/>
              <a:gd name="connsiteX2" fmla="*/ 998982 w 7886700"/>
              <a:gd name="connsiteY2" fmla="*/ 0 h 5416094"/>
              <a:gd name="connsiteX3" fmla="*/ 1813941 w 7886700"/>
              <a:gd name="connsiteY3" fmla="*/ 0 h 5416094"/>
              <a:gd name="connsiteX4" fmla="*/ 2392299 w 7886700"/>
              <a:gd name="connsiteY4" fmla="*/ 0 h 5416094"/>
              <a:gd name="connsiteX5" fmla="*/ 2970657 w 7886700"/>
              <a:gd name="connsiteY5" fmla="*/ 0 h 5416094"/>
              <a:gd name="connsiteX6" fmla="*/ 3785616 w 7886700"/>
              <a:gd name="connsiteY6" fmla="*/ 0 h 5416094"/>
              <a:gd name="connsiteX7" fmla="*/ 4285107 w 7886700"/>
              <a:gd name="connsiteY7" fmla="*/ 0 h 5416094"/>
              <a:gd name="connsiteX8" fmla="*/ 5100066 w 7886700"/>
              <a:gd name="connsiteY8" fmla="*/ 0 h 5416094"/>
              <a:gd name="connsiteX9" fmla="*/ 5915025 w 7886700"/>
              <a:gd name="connsiteY9" fmla="*/ 0 h 5416094"/>
              <a:gd name="connsiteX10" fmla="*/ 6572250 w 7886700"/>
              <a:gd name="connsiteY10" fmla="*/ 0 h 5416094"/>
              <a:gd name="connsiteX11" fmla="*/ 7886700 w 7886700"/>
              <a:gd name="connsiteY11" fmla="*/ 0 h 5416094"/>
              <a:gd name="connsiteX12" fmla="*/ 7886700 w 7886700"/>
              <a:gd name="connsiteY12" fmla="*/ 622851 h 5416094"/>
              <a:gd name="connsiteX13" fmla="*/ 7886700 w 7886700"/>
              <a:gd name="connsiteY13" fmla="*/ 1137380 h 5416094"/>
              <a:gd name="connsiteX14" fmla="*/ 7886700 w 7886700"/>
              <a:gd name="connsiteY14" fmla="*/ 1814391 h 5416094"/>
              <a:gd name="connsiteX15" fmla="*/ 7886700 w 7886700"/>
              <a:gd name="connsiteY15" fmla="*/ 2491403 h 5416094"/>
              <a:gd name="connsiteX16" fmla="*/ 7886700 w 7886700"/>
              <a:gd name="connsiteY16" fmla="*/ 3168415 h 5416094"/>
              <a:gd name="connsiteX17" fmla="*/ 7886700 w 7886700"/>
              <a:gd name="connsiteY17" fmla="*/ 3899588 h 5416094"/>
              <a:gd name="connsiteX18" fmla="*/ 7886700 w 7886700"/>
              <a:gd name="connsiteY18" fmla="*/ 4630760 h 5416094"/>
              <a:gd name="connsiteX19" fmla="*/ 7886700 w 7886700"/>
              <a:gd name="connsiteY19" fmla="*/ 5416094 h 5416094"/>
              <a:gd name="connsiteX20" fmla="*/ 7466076 w 7886700"/>
              <a:gd name="connsiteY20" fmla="*/ 5416094 h 5416094"/>
              <a:gd name="connsiteX21" fmla="*/ 6651117 w 7886700"/>
              <a:gd name="connsiteY21" fmla="*/ 5416094 h 5416094"/>
              <a:gd name="connsiteX22" fmla="*/ 5993892 w 7886700"/>
              <a:gd name="connsiteY22" fmla="*/ 5416094 h 5416094"/>
              <a:gd name="connsiteX23" fmla="*/ 5494401 w 7886700"/>
              <a:gd name="connsiteY23" fmla="*/ 5416094 h 5416094"/>
              <a:gd name="connsiteX24" fmla="*/ 4837176 w 7886700"/>
              <a:gd name="connsiteY24" fmla="*/ 5416094 h 5416094"/>
              <a:gd name="connsiteX25" fmla="*/ 4416552 w 7886700"/>
              <a:gd name="connsiteY25" fmla="*/ 5416094 h 5416094"/>
              <a:gd name="connsiteX26" fmla="*/ 3995928 w 7886700"/>
              <a:gd name="connsiteY26" fmla="*/ 5416094 h 5416094"/>
              <a:gd name="connsiteX27" fmla="*/ 3338703 w 7886700"/>
              <a:gd name="connsiteY27" fmla="*/ 5416094 h 5416094"/>
              <a:gd name="connsiteX28" fmla="*/ 2839212 w 7886700"/>
              <a:gd name="connsiteY28" fmla="*/ 5416094 h 5416094"/>
              <a:gd name="connsiteX29" fmla="*/ 2103120 w 7886700"/>
              <a:gd name="connsiteY29" fmla="*/ 5416094 h 5416094"/>
              <a:gd name="connsiteX30" fmla="*/ 1603629 w 7886700"/>
              <a:gd name="connsiteY30" fmla="*/ 5416094 h 5416094"/>
              <a:gd name="connsiteX31" fmla="*/ 867537 w 7886700"/>
              <a:gd name="connsiteY31" fmla="*/ 5416094 h 5416094"/>
              <a:gd name="connsiteX32" fmla="*/ 0 w 7886700"/>
              <a:gd name="connsiteY32" fmla="*/ 5416094 h 5416094"/>
              <a:gd name="connsiteX33" fmla="*/ 0 w 7886700"/>
              <a:gd name="connsiteY33" fmla="*/ 4684921 h 5416094"/>
              <a:gd name="connsiteX34" fmla="*/ 0 w 7886700"/>
              <a:gd name="connsiteY34" fmla="*/ 3953749 h 5416094"/>
              <a:gd name="connsiteX35" fmla="*/ 0 w 7886700"/>
              <a:gd name="connsiteY35" fmla="*/ 3168415 h 5416094"/>
              <a:gd name="connsiteX36" fmla="*/ 0 w 7886700"/>
              <a:gd name="connsiteY36" fmla="*/ 2545564 h 5416094"/>
              <a:gd name="connsiteX37" fmla="*/ 0 w 7886700"/>
              <a:gd name="connsiteY37" fmla="*/ 1760231 h 5416094"/>
              <a:gd name="connsiteX38" fmla="*/ 0 w 7886700"/>
              <a:gd name="connsiteY38" fmla="*/ 1191541 h 5416094"/>
              <a:gd name="connsiteX39" fmla="*/ 0 w 7886700"/>
              <a:gd name="connsiteY39" fmla="*/ 677012 h 5416094"/>
              <a:gd name="connsiteX40" fmla="*/ 0 w 7886700"/>
              <a:gd name="connsiteY4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886700" h="5416094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917044" y="253972"/>
                  <a:pt x="7878280" y="382927"/>
                  <a:pt x="7886700" y="622851"/>
                </a:cubicBezTo>
                <a:cubicBezTo>
                  <a:pt x="7895120" y="862775"/>
                  <a:pt x="7898095" y="881954"/>
                  <a:pt x="7886700" y="1137380"/>
                </a:cubicBezTo>
                <a:cubicBezTo>
                  <a:pt x="7875305" y="1392806"/>
                  <a:pt x="7859449" y="1500954"/>
                  <a:pt x="7886700" y="1814391"/>
                </a:cubicBezTo>
                <a:cubicBezTo>
                  <a:pt x="7913951" y="2127828"/>
                  <a:pt x="7899710" y="2276490"/>
                  <a:pt x="7886700" y="2491403"/>
                </a:cubicBezTo>
                <a:cubicBezTo>
                  <a:pt x="7873690" y="2706316"/>
                  <a:pt x="7899048" y="2943627"/>
                  <a:pt x="7886700" y="3168415"/>
                </a:cubicBezTo>
                <a:cubicBezTo>
                  <a:pt x="7874352" y="3393203"/>
                  <a:pt x="7895759" y="3539359"/>
                  <a:pt x="7886700" y="3899588"/>
                </a:cubicBezTo>
                <a:cubicBezTo>
                  <a:pt x="7877641" y="4259817"/>
                  <a:pt x="7907485" y="4437980"/>
                  <a:pt x="7886700" y="4630760"/>
                </a:cubicBezTo>
                <a:cubicBezTo>
                  <a:pt x="7865915" y="4823540"/>
                  <a:pt x="7871525" y="5198637"/>
                  <a:pt x="7886700" y="5416094"/>
                </a:cubicBezTo>
                <a:cubicBezTo>
                  <a:pt x="7691680" y="5431844"/>
                  <a:pt x="7601555" y="5415681"/>
                  <a:pt x="7466076" y="5416094"/>
                </a:cubicBezTo>
                <a:cubicBezTo>
                  <a:pt x="7330597" y="5416507"/>
                  <a:pt x="6831360" y="5424066"/>
                  <a:pt x="6651117" y="5416094"/>
                </a:cubicBezTo>
                <a:cubicBezTo>
                  <a:pt x="6470874" y="5408122"/>
                  <a:pt x="6162822" y="5448218"/>
                  <a:pt x="5993892" y="5416094"/>
                </a:cubicBezTo>
                <a:cubicBezTo>
                  <a:pt x="5824963" y="5383970"/>
                  <a:pt x="5688089" y="5423575"/>
                  <a:pt x="5494401" y="5416094"/>
                </a:cubicBezTo>
                <a:cubicBezTo>
                  <a:pt x="5300713" y="5408613"/>
                  <a:pt x="5038344" y="5439836"/>
                  <a:pt x="4837176" y="5416094"/>
                </a:cubicBezTo>
                <a:cubicBezTo>
                  <a:pt x="4636008" y="5392352"/>
                  <a:pt x="4547230" y="5414191"/>
                  <a:pt x="4416552" y="5416094"/>
                </a:cubicBezTo>
                <a:cubicBezTo>
                  <a:pt x="4285874" y="5417997"/>
                  <a:pt x="4197467" y="5397786"/>
                  <a:pt x="3995928" y="5416094"/>
                </a:cubicBezTo>
                <a:cubicBezTo>
                  <a:pt x="3794389" y="5434402"/>
                  <a:pt x="3512175" y="5385012"/>
                  <a:pt x="3338703" y="5416094"/>
                </a:cubicBezTo>
                <a:cubicBezTo>
                  <a:pt x="3165232" y="5447176"/>
                  <a:pt x="2961841" y="5402137"/>
                  <a:pt x="2839212" y="5416094"/>
                </a:cubicBezTo>
                <a:cubicBezTo>
                  <a:pt x="2716583" y="5430051"/>
                  <a:pt x="2260631" y="5391454"/>
                  <a:pt x="2103120" y="5416094"/>
                </a:cubicBezTo>
                <a:cubicBezTo>
                  <a:pt x="1945609" y="5440734"/>
                  <a:pt x="1802870" y="5413244"/>
                  <a:pt x="1603629" y="5416094"/>
                </a:cubicBezTo>
                <a:cubicBezTo>
                  <a:pt x="1404388" y="5418944"/>
                  <a:pt x="1036615" y="5428037"/>
                  <a:pt x="867537" y="5416094"/>
                </a:cubicBezTo>
                <a:cubicBezTo>
                  <a:pt x="698459" y="5404151"/>
                  <a:pt x="196765" y="5387017"/>
                  <a:pt x="0" y="5416094"/>
                </a:cubicBezTo>
                <a:cubicBezTo>
                  <a:pt x="-7913" y="5158982"/>
                  <a:pt x="-32352" y="4972281"/>
                  <a:pt x="0" y="4684921"/>
                </a:cubicBezTo>
                <a:cubicBezTo>
                  <a:pt x="32352" y="4397561"/>
                  <a:pt x="-36146" y="4109983"/>
                  <a:pt x="0" y="3953749"/>
                </a:cubicBezTo>
                <a:cubicBezTo>
                  <a:pt x="36146" y="3797515"/>
                  <a:pt x="38942" y="3433311"/>
                  <a:pt x="0" y="3168415"/>
                </a:cubicBezTo>
                <a:cubicBezTo>
                  <a:pt x="-38942" y="2903519"/>
                  <a:pt x="-264" y="2810505"/>
                  <a:pt x="0" y="2545564"/>
                </a:cubicBezTo>
                <a:cubicBezTo>
                  <a:pt x="264" y="2280623"/>
                  <a:pt x="20689" y="1994225"/>
                  <a:pt x="0" y="1760231"/>
                </a:cubicBezTo>
                <a:cubicBezTo>
                  <a:pt x="-20689" y="1526237"/>
                  <a:pt x="16073" y="1386976"/>
                  <a:pt x="0" y="1191541"/>
                </a:cubicBezTo>
                <a:cubicBezTo>
                  <a:pt x="-16073" y="996106"/>
                  <a:pt x="-16965" y="844858"/>
                  <a:pt x="0" y="677012"/>
                </a:cubicBezTo>
                <a:cubicBezTo>
                  <a:pt x="16965" y="509166"/>
                  <a:pt x="85" y="27716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BA1C32-07AC-AAE1-D857-47CEC2BB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89071"/>
            <a:ext cx="7600950" cy="38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9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85</Words>
  <Application>Microsoft Office PowerPoint</Application>
  <PresentationFormat>On-screen Show (4:3)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MedInsight: AI-Powered Medicine Information Platform</vt:lpstr>
      <vt:lpstr>Problem Statement</vt:lpstr>
      <vt:lpstr>Solution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Zaheer Ahmed</dc:creator>
  <cp:keywords/>
  <dc:description>generated using python-pptx</dc:description>
  <cp:lastModifiedBy>Zaheer Ahmed</cp:lastModifiedBy>
  <cp:revision>2</cp:revision>
  <dcterms:created xsi:type="dcterms:W3CDTF">2013-01-27T09:14:16Z</dcterms:created>
  <dcterms:modified xsi:type="dcterms:W3CDTF">2025-01-30T10:56:53Z</dcterms:modified>
  <cp:category/>
</cp:coreProperties>
</file>